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59" r:id="rId6"/>
    <p:sldId id="260" r:id="rId7"/>
    <p:sldId id="261" r:id="rId8"/>
    <p:sldId id="262" r:id="rId9"/>
    <p:sldId id="264" r:id="rId10"/>
    <p:sldId id="277" r:id="rId11"/>
    <p:sldId id="266" r:id="rId12"/>
    <p:sldId id="278" r:id="rId13"/>
    <p:sldId id="279" r:id="rId14"/>
    <p:sldId id="280" r:id="rId15"/>
    <p:sldId id="281" r:id="rId16"/>
    <p:sldId id="282" r:id="rId17"/>
    <p:sldId id="267" r:id="rId18"/>
    <p:sldId id="268" r:id="rId19"/>
    <p:sldId id="269" r:id="rId20"/>
    <p:sldId id="283" r:id="rId21"/>
    <p:sldId id="284" r:id="rId22"/>
    <p:sldId id="285" r:id="rId23"/>
    <p:sldId id="286" r:id="rId24"/>
    <p:sldId id="276" r:id="rId25"/>
  </p:sldIdLst>
  <p:sldSz cx="9144000" cy="6858000" type="screen4x3"/>
  <p:notesSz cx="6888163" cy="100203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71" d="100"/>
          <a:sy n="71" d="100"/>
        </p:scale>
        <p:origin x="15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FFBB23C-E1D5-4AB2-9FA1-75133750D203}" type="datetimeFigureOut">
              <a:rPr lang="pl-PL" smtClean="0"/>
              <a:t>27.06.2023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20819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FFBB23C-E1D5-4AB2-9FA1-75133750D203}" type="datetimeFigureOut">
              <a:rPr lang="pl-PL" smtClean="0"/>
              <a:t>27.06.2023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142659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FFBB23C-E1D5-4AB2-9FA1-75133750D203}" type="datetimeFigureOut">
              <a:rPr lang="pl-PL" smtClean="0"/>
              <a:t>27.06.2023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143140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FFBB23C-E1D5-4AB2-9FA1-75133750D203}" type="datetimeFigureOut">
              <a:rPr lang="pl-PL" smtClean="0"/>
              <a:t>27.06.2023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38310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FFBB23C-E1D5-4AB2-9FA1-75133750D203}" type="datetimeFigureOut">
              <a:rPr lang="pl-PL" smtClean="0"/>
              <a:t>27.06.2023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385551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FFBB23C-E1D5-4AB2-9FA1-75133750D203}" type="datetimeFigureOut">
              <a:rPr lang="pl-PL" smtClean="0"/>
              <a:t>27.06.2023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134729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FFBB23C-E1D5-4AB2-9FA1-75133750D203}" type="datetimeFigureOut">
              <a:rPr lang="pl-PL" smtClean="0"/>
              <a:t>27.06.2023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25656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FFBB23C-E1D5-4AB2-9FA1-75133750D203}" type="datetimeFigureOut">
              <a:rPr lang="pl-PL" smtClean="0"/>
              <a:t>27.06.2023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392238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FFBB23C-E1D5-4AB2-9FA1-75133750D203}" type="datetimeFigureOut">
              <a:rPr lang="pl-PL" smtClean="0"/>
              <a:t>27.06.2023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325476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FFBB23C-E1D5-4AB2-9FA1-75133750D203}" type="datetimeFigureOut">
              <a:rPr lang="pl-PL" smtClean="0"/>
              <a:t>27.06.2023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358378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FFBB23C-E1D5-4AB2-9FA1-75133750D203}" type="datetimeFigureOut">
              <a:rPr lang="pl-PL" smtClean="0"/>
              <a:t>27.06.2023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928F4C5-BF41-4433-B9FD-D46CD676968D}" type="slidenum">
              <a:rPr lang="pl-PL" smtClean="0"/>
              <a:t>‹#›</a:t>
            </a:fld>
            <a:endParaRPr lang="pl-PL"/>
          </a:p>
        </p:txBody>
      </p:sp>
    </p:spTree>
    <p:extLst>
      <p:ext uri="{BB962C8B-B14F-4D97-AF65-F5344CB8AC3E}">
        <p14:creationId xmlns:p14="http://schemas.microsoft.com/office/powerpoint/2010/main" val="309695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BB23C-E1D5-4AB2-9FA1-75133750D203}" type="datetimeFigureOut">
              <a:rPr lang="pl-PL" smtClean="0"/>
              <a:t>27.06.2023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8F4C5-BF41-4433-B9FD-D46CD676968D}" type="slidenum">
              <a:rPr lang="pl-PL" smtClean="0"/>
              <a:t>‹#›</a:t>
            </a:fld>
            <a:endParaRPr lang="pl-PL"/>
          </a:p>
        </p:txBody>
      </p:sp>
    </p:spTree>
    <p:extLst>
      <p:ext uri="{BB962C8B-B14F-4D97-AF65-F5344CB8AC3E}">
        <p14:creationId xmlns:p14="http://schemas.microsoft.com/office/powerpoint/2010/main" val="419629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solidFill>
                  <a:srgbClr val="FF0000"/>
                </a:solidFill>
              </a:rPr>
              <a:t>,,Ambasador Experymentu” </a:t>
            </a:r>
          </a:p>
        </p:txBody>
      </p:sp>
      <p:sp>
        <p:nvSpPr>
          <p:cNvPr id="5" name="Symbol zastępczy zawartości 4"/>
          <p:cNvSpPr>
            <a:spLocks noGrp="1"/>
          </p:cNvSpPr>
          <p:nvPr>
            <p:ph idx="1"/>
          </p:nvPr>
        </p:nvSpPr>
        <p:spPr/>
        <p:txBody>
          <a:bodyPr>
            <a:normAutofit/>
          </a:bodyPr>
          <a:lstStyle/>
          <a:p>
            <a:pPr marL="0" indent="0">
              <a:buNone/>
            </a:pPr>
            <a:r>
              <a:rPr lang="pl-PL" dirty="0"/>
              <a:t>Przedszkole nr 31 „Bajeczka” w Gdyni, </a:t>
            </a:r>
          </a:p>
          <a:p>
            <a:pPr marL="0" indent="0">
              <a:buNone/>
            </a:pPr>
            <a:r>
              <a:rPr lang="pl-PL" dirty="0"/>
              <a:t>Ulica Zamenhofa 8, Gdynia</a:t>
            </a:r>
          </a:p>
          <a:p>
            <a:pPr marL="0" indent="0">
              <a:buNone/>
            </a:pPr>
            <a:r>
              <a:rPr lang="pl-PL" dirty="0"/>
              <a:t>Dyrektor: Anna Kowalska</a:t>
            </a:r>
          </a:p>
          <a:p>
            <a:pPr marL="0" indent="0">
              <a:buNone/>
            </a:pPr>
            <a:r>
              <a:rPr lang="pl-PL" dirty="0"/>
              <a:t>Ambasador: Lipka Wioleta.</a:t>
            </a:r>
          </a:p>
          <a:p>
            <a:pPr marL="0" indent="0">
              <a:buNone/>
            </a:pPr>
            <a:r>
              <a:rPr lang="pl-PL" dirty="0"/>
              <a:t>W programie wzięło udział:</a:t>
            </a:r>
          </a:p>
          <a:p>
            <a:pPr marL="0" indent="0">
              <a:buNone/>
            </a:pPr>
            <a:r>
              <a:rPr lang="pl-PL" dirty="0"/>
              <a:t>25 dzieci z grupy ,,</a:t>
            </a:r>
            <a:r>
              <a:rPr lang="pl-PL" dirty="0" err="1"/>
              <a:t>Gumisie</a:t>
            </a:r>
            <a:r>
              <a:rPr lang="pl-PL" dirty="0"/>
              <a:t>” w wieku 5-6 lat.</a:t>
            </a:r>
          </a:p>
          <a:p>
            <a:pPr marL="0" indent="0">
              <a:buNone/>
            </a:pPr>
            <a:endParaRPr lang="pl-PL" dirty="0"/>
          </a:p>
        </p:txBody>
      </p:sp>
    </p:spTree>
    <p:extLst>
      <p:ext uri="{BB962C8B-B14F-4D97-AF65-F5344CB8AC3E}">
        <p14:creationId xmlns:p14="http://schemas.microsoft.com/office/powerpoint/2010/main" val="50542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342792"/>
            <a:ext cx="2602517" cy="5783372"/>
          </a:xfrm>
        </p:spPr>
      </p:pic>
    </p:spTree>
    <p:extLst>
      <p:ext uri="{BB962C8B-B14F-4D97-AF65-F5344CB8AC3E}">
        <p14:creationId xmlns:p14="http://schemas.microsoft.com/office/powerpoint/2010/main" val="5502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dirty="0">
                <a:solidFill>
                  <a:srgbClr val="FF0000"/>
                </a:solidFill>
              </a:rPr>
              <a:t>„Experymentujemy z balonami” – ,,Zdalny experyment”</a:t>
            </a:r>
          </a:p>
        </p:txBody>
      </p:sp>
      <p:sp>
        <p:nvSpPr>
          <p:cNvPr id="6" name="Symbol zastępczy zawartości 5"/>
          <p:cNvSpPr>
            <a:spLocks noGrp="1"/>
          </p:cNvSpPr>
          <p:nvPr>
            <p:ph idx="1"/>
          </p:nvPr>
        </p:nvSpPr>
        <p:spPr/>
        <p:txBody>
          <a:bodyPr>
            <a:normAutofit fontScale="92500" lnSpcReduction="20000"/>
          </a:bodyPr>
          <a:lstStyle/>
          <a:p>
            <a:pPr marL="0" indent="0">
              <a:buNone/>
            </a:pPr>
            <a:r>
              <a:rPr lang="pl-PL" b="1" u="sng" dirty="0"/>
              <a:t>11 stycznia 2023 roku </a:t>
            </a:r>
            <a:r>
              <a:rPr lang="pl-PL" dirty="0"/>
              <a:t>po obejrzeniu filmu, przeprowadziłam doświadczenie z balonami.</a:t>
            </a:r>
          </a:p>
          <a:p>
            <a:pPr marL="0" indent="0">
              <a:buNone/>
            </a:pPr>
            <a:r>
              <a:rPr lang="pl-PL" dirty="0"/>
              <a:t>Robiliśmy poduszkowce z płytek. </a:t>
            </a:r>
          </a:p>
          <a:p>
            <a:pPr marL="0" indent="0">
              <a:buNone/>
            </a:pPr>
            <a:r>
              <a:rPr lang="pl-PL" dirty="0"/>
              <a:t>Do tego doświadczenia wykorzystaliśmy płytki CD, korki plastikowe od butelek, plastelinę  i oczywiście balony. Było to doświadczenie, które sprawiło dzieciom wiele radości, chociaż nie łatwo było im założyć nadmuchany balon na korek przymocowany do płytki. Okazało się, że nie każde dziecko potrafi jeszcze nadmuchać balon a więc przy okazji była to okazja do ćwiczenia tej umiejętności.            </a:t>
            </a:r>
          </a:p>
        </p:txBody>
      </p:sp>
    </p:spTree>
    <p:extLst>
      <p:ext uri="{BB962C8B-B14F-4D97-AF65-F5344CB8AC3E}">
        <p14:creationId xmlns:p14="http://schemas.microsoft.com/office/powerpoint/2010/main" val="5801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Obraz zawierający osoba, dziecko, chłopiec&#10;&#10;Opis wygenerowany automatycznie">
            <a:extLst>
              <a:ext uri="{FF2B5EF4-FFF2-40B4-BE49-F238E27FC236}">
                <a16:creationId xmlns:a16="http://schemas.microsoft.com/office/drawing/2014/main" id="{E5C4B365-2572-2062-9687-32A2411E5F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2" y="1844824"/>
            <a:ext cx="8600038" cy="3870017"/>
          </a:xfrm>
        </p:spPr>
      </p:pic>
    </p:spTree>
    <p:extLst>
      <p:ext uri="{BB962C8B-B14F-4D97-AF65-F5344CB8AC3E}">
        <p14:creationId xmlns:p14="http://schemas.microsoft.com/office/powerpoint/2010/main" val="26716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osoba, w pomieszczeniu&#10;&#10;Opis wygenerowany automatycznie">
            <a:extLst>
              <a:ext uri="{FF2B5EF4-FFF2-40B4-BE49-F238E27FC236}">
                <a16:creationId xmlns:a16="http://schemas.microsoft.com/office/drawing/2014/main" id="{C506023D-4E30-3019-6F59-D3A556D80C5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358942"/>
            <a:ext cx="2595249" cy="5767221"/>
          </a:xfrm>
        </p:spPr>
      </p:pic>
      <p:pic>
        <p:nvPicPr>
          <p:cNvPr id="8" name="Symbol zastępczy zawartości 7" descr="Obraz zawierający w pomieszczeniu, niebieskie&#10;&#10;Opis wygenerowany automatycznie">
            <a:extLst>
              <a:ext uri="{FF2B5EF4-FFF2-40B4-BE49-F238E27FC236}">
                <a16:creationId xmlns:a16="http://schemas.microsoft.com/office/drawing/2014/main" id="{DACCC151-76A7-E2F5-06D9-8E8A6F426EB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49158" y="358942"/>
            <a:ext cx="2595249" cy="5767221"/>
          </a:xfrm>
        </p:spPr>
      </p:pic>
    </p:spTree>
    <p:extLst>
      <p:ext uri="{BB962C8B-B14F-4D97-AF65-F5344CB8AC3E}">
        <p14:creationId xmlns:p14="http://schemas.microsoft.com/office/powerpoint/2010/main" val="86575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AEA37D-5396-5F1A-EF16-D269BA89AB28}"/>
              </a:ext>
            </a:extLst>
          </p:cNvPr>
          <p:cNvSpPr>
            <a:spLocks noGrp="1"/>
          </p:cNvSpPr>
          <p:nvPr>
            <p:ph type="title"/>
          </p:nvPr>
        </p:nvSpPr>
        <p:spPr/>
        <p:txBody>
          <a:bodyPr>
            <a:normAutofit fontScale="90000"/>
          </a:bodyPr>
          <a:lstStyle/>
          <a:p>
            <a:r>
              <a:rPr lang="pl-PL" dirty="0"/>
              <a:t>„Zimowe ozdoby” – „Zdalny eksperyment” </a:t>
            </a:r>
          </a:p>
        </p:txBody>
      </p:sp>
      <p:sp>
        <p:nvSpPr>
          <p:cNvPr id="3" name="Symbol zastępczy zawartości 2">
            <a:extLst>
              <a:ext uri="{FF2B5EF4-FFF2-40B4-BE49-F238E27FC236}">
                <a16:creationId xmlns:a16="http://schemas.microsoft.com/office/drawing/2014/main" id="{F22215FD-E010-38E0-E1D6-378FA6042E08}"/>
              </a:ext>
            </a:extLst>
          </p:cNvPr>
          <p:cNvSpPr>
            <a:spLocks noGrp="1"/>
          </p:cNvSpPr>
          <p:nvPr>
            <p:ph idx="1"/>
          </p:nvPr>
        </p:nvSpPr>
        <p:spPr/>
        <p:txBody>
          <a:bodyPr/>
          <a:lstStyle/>
          <a:p>
            <a:pPr marL="0" indent="0">
              <a:buNone/>
            </a:pPr>
            <a:r>
              <a:rPr lang="pl-PL" dirty="0"/>
              <a:t>18 stycznia 2023 roku, po obejrzeniu filmu,  dzieci zrobiły śnieg kilkoma sposobami, między innymi wykorzystując sposób pokazany na filmie otrzymywania śniegu z wkładu pampersa. Z otrzymanego śniegu zrobiliśmy kulę śnieżną, która była doskonałym prezentem dla babci i dziadka z okazji ich święta.  </a:t>
            </a:r>
          </a:p>
        </p:txBody>
      </p:sp>
    </p:spTree>
    <p:extLst>
      <p:ext uri="{BB962C8B-B14F-4D97-AF65-F5344CB8AC3E}">
        <p14:creationId xmlns:p14="http://schemas.microsoft.com/office/powerpoint/2010/main" val="46273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1AF0C8-FF11-46C2-14D9-8B607B71EB8A}"/>
              </a:ext>
            </a:extLst>
          </p:cNvPr>
          <p:cNvSpPr>
            <a:spLocks noGrp="1"/>
          </p:cNvSpPr>
          <p:nvPr>
            <p:ph type="title"/>
          </p:nvPr>
        </p:nvSpPr>
        <p:spPr/>
        <p:txBody>
          <a:bodyPr>
            <a:normAutofit fontScale="90000"/>
          </a:bodyPr>
          <a:lstStyle/>
          <a:p>
            <a:r>
              <a:rPr lang="pl-PL" dirty="0"/>
              <a:t>Produkty do produkcji śniegu: pianka do golenia, soda , mąka ziemniaczana. </a:t>
            </a:r>
          </a:p>
        </p:txBody>
      </p:sp>
      <p:pic>
        <p:nvPicPr>
          <p:cNvPr id="5" name="Symbol zastępczy zawartości 4" descr="Obraz zawierający stół, stół w jadalni&#10;&#10;Opis wygenerowany automatycznie">
            <a:extLst>
              <a:ext uri="{FF2B5EF4-FFF2-40B4-BE49-F238E27FC236}">
                <a16:creationId xmlns:a16="http://schemas.microsoft.com/office/drawing/2014/main" id="{4F6DF810-4230-E367-3AEA-2946193466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11521"/>
            <a:ext cx="8229600" cy="3703320"/>
          </a:xfrm>
        </p:spPr>
      </p:pic>
    </p:spTree>
    <p:extLst>
      <p:ext uri="{BB962C8B-B14F-4D97-AF65-F5344CB8AC3E}">
        <p14:creationId xmlns:p14="http://schemas.microsoft.com/office/powerpoint/2010/main" val="171560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osoba, stół, dziecko, chłopiec&#10;&#10;Opis wygenerowany automatycznie">
            <a:extLst>
              <a:ext uri="{FF2B5EF4-FFF2-40B4-BE49-F238E27FC236}">
                <a16:creationId xmlns:a16="http://schemas.microsoft.com/office/drawing/2014/main" id="{846D3099-E195-386E-D8DA-C76D4EBB178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358942"/>
            <a:ext cx="2736303" cy="6080674"/>
          </a:xfrm>
        </p:spPr>
      </p:pic>
      <p:pic>
        <p:nvPicPr>
          <p:cNvPr id="8" name="Symbol zastępczy zawartości 7" descr="Obraz zawierający osoba, chłopiec&#10;&#10;Opis wygenerowany automatycznie">
            <a:extLst>
              <a:ext uri="{FF2B5EF4-FFF2-40B4-BE49-F238E27FC236}">
                <a16:creationId xmlns:a16="http://schemas.microsoft.com/office/drawing/2014/main" id="{2612D0AA-B1D8-7FD1-69F2-9AF003C3145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8104" y="358942"/>
            <a:ext cx="2736303" cy="6080674"/>
          </a:xfrm>
        </p:spPr>
      </p:pic>
    </p:spTree>
    <p:extLst>
      <p:ext uri="{BB962C8B-B14F-4D97-AF65-F5344CB8AC3E}">
        <p14:creationId xmlns:p14="http://schemas.microsoft.com/office/powerpoint/2010/main" val="235282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solidFill>
                  <a:srgbClr val="FF0000"/>
                </a:solidFill>
              </a:rPr>
              <a:t>„Domowe laboratorium” – ,,Zdalny experyment”.</a:t>
            </a:r>
          </a:p>
        </p:txBody>
      </p:sp>
      <p:sp>
        <p:nvSpPr>
          <p:cNvPr id="3" name="Symbol zastępczy zawartości 2"/>
          <p:cNvSpPr>
            <a:spLocks noGrp="1"/>
          </p:cNvSpPr>
          <p:nvPr>
            <p:ph idx="1"/>
          </p:nvPr>
        </p:nvSpPr>
        <p:spPr/>
        <p:txBody>
          <a:bodyPr>
            <a:normAutofit lnSpcReduction="10000"/>
          </a:bodyPr>
          <a:lstStyle/>
          <a:p>
            <a:pPr marL="0" indent="0">
              <a:buNone/>
            </a:pPr>
            <a:r>
              <a:rPr lang="pl-PL" dirty="0"/>
              <a:t>Po obejrzeniu filmu w dniu </a:t>
            </a:r>
            <a:r>
              <a:rPr lang="pl-PL" b="1" u="sng" dirty="0"/>
              <a:t>15 marca 2023</a:t>
            </a:r>
            <a:r>
              <a:rPr lang="pl-PL" dirty="0"/>
              <a:t>, przeprowadziliśmy doświadczenie, aby otrzymać chemiczny wulkan. </a:t>
            </a:r>
          </a:p>
          <a:p>
            <a:pPr marL="0" indent="0">
              <a:buNone/>
            </a:pPr>
            <a:r>
              <a:rPr lang="pl-PL" dirty="0"/>
              <a:t>Zrobiliśmy również drugie doświadczenie z lampą olejową. Lampa ta stała w naszym kąciku badawczym prawie cały miesiąc, ponieważ każde dziecko chciało wrzucić tabletkę musującą do słoika i obserwować powstające w niej pęcherzyki powietrza.</a:t>
            </a:r>
          </a:p>
        </p:txBody>
      </p:sp>
    </p:spTree>
    <p:extLst>
      <p:ext uri="{BB962C8B-B14F-4D97-AF65-F5344CB8AC3E}">
        <p14:creationId xmlns:p14="http://schemas.microsoft.com/office/powerpoint/2010/main" val="206196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pic>
        <p:nvPicPr>
          <p:cNvPr id="10" name="Symbol zastępczy zawartości 9" descr="Obraz zawierający osoba&#10;&#10;Opis wygenerowany automatycznie">
            <a:extLst>
              <a:ext uri="{FF2B5EF4-FFF2-40B4-BE49-F238E27FC236}">
                <a16:creationId xmlns:a16="http://schemas.microsoft.com/office/drawing/2014/main" id="{300A2230-FA90-FFA7-666C-4760B9BE2A1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58158" y="1600200"/>
            <a:ext cx="2036683" cy="4525963"/>
          </a:xfrm>
        </p:spPr>
      </p:pic>
      <p:pic>
        <p:nvPicPr>
          <p:cNvPr id="12" name="Symbol zastępczy zawartości 11">
            <a:extLst>
              <a:ext uri="{FF2B5EF4-FFF2-40B4-BE49-F238E27FC236}">
                <a16:creationId xmlns:a16="http://schemas.microsoft.com/office/drawing/2014/main" id="{5F171286-22F1-9DB0-7A29-E0B2BA87D1C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49158" y="1600200"/>
            <a:ext cx="2036683" cy="4525963"/>
          </a:xfrm>
        </p:spPr>
      </p:pic>
    </p:spTree>
    <p:extLst>
      <p:ext uri="{BB962C8B-B14F-4D97-AF65-F5344CB8AC3E}">
        <p14:creationId xmlns:p14="http://schemas.microsoft.com/office/powerpoint/2010/main" val="336281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0" name="Symbol zastępczy zawartości 9" descr="Obraz zawierający w pomieszczeniu, osoba&#10;&#10;Opis wygenerowany automatycznie">
            <a:extLst>
              <a:ext uri="{FF2B5EF4-FFF2-40B4-BE49-F238E27FC236}">
                <a16:creationId xmlns:a16="http://schemas.microsoft.com/office/drawing/2014/main" id="{34C4F966-4C28-FB58-B641-2148F88669C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58158" y="1600200"/>
            <a:ext cx="2036683" cy="4525963"/>
          </a:xfrm>
        </p:spPr>
      </p:pic>
      <p:pic>
        <p:nvPicPr>
          <p:cNvPr id="12" name="Symbol zastępczy zawartości 11" descr="Obraz zawierający w pomieszczeniu, dziecko&#10;&#10;Opis wygenerowany automatycznie">
            <a:extLst>
              <a:ext uri="{FF2B5EF4-FFF2-40B4-BE49-F238E27FC236}">
                <a16:creationId xmlns:a16="http://schemas.microsoft.com/office/drawing/2014/main" id="{9229CF03-E314-EDBF-6390-19756264A53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49158" y="1600200"/>
            <a:ext cx="2036683" cy="4525963"/>
          </a:xfrm>
        </p:spPr>
      </p:pic>
    </p:spTree>
    <p:extLst>
      <p:ext uri="{BB962C8B-B14F-4D97-AF65-F5344CB8AC3E}">
        <p14:creationId xmlns:p14="http://schemas.microsoft.com/office/powerpoint/2010/main" val="147317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2F6519-5855-66AE-9192-B62C2E541CAC}"/>
              </a:ext>
            </a:extLst>
          </p:cNvPr>
          <p:cNvSpPr>
            <a:spLocks noGrp="1"/>
          </p:cNvSpPr>
          <p:nvPr>
            <p:ph type="title"/>
          </p:nvPr>
        </p:nvSpPr>
        <p:spPr/>
        <p:txBody>
          <a:bodyPr/>
          <a:lstStyle/>
          <a:p>
            <a:r>
              <a:rPr lang="pl-PL" dirty="0"/>
              <a:t>Karta ambasadora</a:t>
            </a:r>
          </a:p>
        </p:txBody>
      </p:sp>
      <p:pic>
        <p:nvPicPr>
          <p:cNvPr id="6" name="Symbol zastępczy zawartości 5">
            <a:extLst>
              <a:ext uri="{FF2B5EF4-FFF2-40B4-BE49-F238E27FC236}">
                <a16:creationId xmlns:a16="http://schemas.microsoft.com/office/drawing/2014/main" id="{B796910E-5B8A-6F8C-A238-94B3D9656278}"/>
              </a:ext>
            </a:extLst>
          </p:cNvPr>
          <p:cNvPicPr>
            <a:picLocks noGrp="1" noChangeAspect="1"/>
          </p:cNvPicPr>
          <p:nvPr>
            <p:ph sz="half" idx="1"/>
          </p:nvPr>
        </p:nvPicPr>
        <p:blipFill>
          <a:blip r:embed="rId2"/>
          <a:stretch>
            <a:fillRect/>
          </a:stretch>
        </p:blipFill>
        <p:spPr>
          <a:xfrm rot="21230037">
            <a:off x="847497" y="2762890"/>
            <a:ext cx="3258005" cy="2200582"/>
          </a:xfrm>
        </p:spPr>
      </p:pic>
      <p:pic>
        <p:nvPicPr>
          <p:cNvPr id="8" name="Symbol zastępczy zawartości 7">
            <a:extLst>
              <a:ext uri="{FF2B5EF4-FFF2-40B4-BE49-F238E27FC236}">
                <a16:creationId xmlns:a16="http://schemas.microsoft.com/office/drawing/2014/main" id="{C8E7487B-364F-5561-0F10-0F35F8343F40}"/>
              </a:ext>
            </a:extLst>
          </p:cNvPr>
          <p:cNvPicPr>
            <a:picLocks noGrp="1" noChangeAspect="1"/>
          </p:cNvPicPr>
          <p:nvPr>
            <p:ph sz="half" idx="2"/>
          </p:nvPr>
        </p:nvPicPr>
        <p:blipFill>
          <a:blip r:embed="rId3"/>
          <a:stretch>
            <a:fillRect/>
          </a:stretch>
        </p:blipFill>
        <p:spPr>
          <a:xfrm rot="21440068">
            <a:off x="5109945" y="2872443"/>
            <a:ext cx="3115110" cy="1981477"/>
          </a:xfrm>
        </p:spPr>
      </p:pic>
    </p:spTree>
    <p:extLst>
      <p:ext uri="{BB962C8B-B14F-4D97-AF65-F5344CB8AC3E}">
        <p14:creationId xmlns:p14="http://schemas.microsoft.com/office/powerpoint/2010/main" val="304992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4BC5513F-3A91-DB0B-FC43-5C4B5584CAF0}"/>
              </a:ext>
            </a:extLst>
          </p:cNvPr>
          <p:cNvSpPr>
            <a:spLocks noGrp="1"/>
          </p:cNvSpPr>
          <p:nvPr>
            <p:ph type="title"/>
          </p:nvPr>
        </p:nvSpPr>
        <p:spPr/>
        <p:txBody>
          <a:bodyPr/>
          <a:lstStyle/>
          <a:p>
            <a:r>
              <a:rPr lang="pl-PL" dirty="0"/>
              <a:t>Lampa olejowa</a:t>
            </a:r>
          </a:p>
        </p:txBody>
      </p:sp>
      <p:pic>
        <p:nvPicPr>
          <p:cNvPr id="8" name="Symbol zastępczy zawartości 7" descr="Obraz zawierający dziecko, w pomieszczeniu, osoba&#10;&#10;Opis wygenerowany automatycznie">
            <a:extLst>
              <a:ext uri="{FF2B5EF4-FFF2-40B4-BE49-F238E27FC236}">
                <a16:creationId xmlns:a16="http://schemas.microsoft.com/office/drawing/2014/main" id="{756FB72C-A0E3-DD49-D6CB-39708193284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57930" y="1600200"/>
            <a:ext cx="2037140" cy="4525963"/>
          </a:xfrm>
        </p:spPr>
      </p:pic>
      <p:pic>
        <p:nvPicPr>
          <p:cNvPr id="11" name="Symbol zastępczy zawartości 10" descr="Obraz zawierający stół, w pomieszczeniu, osoba&#10;&#10;Opis wygenerowany automatycznie">
            <a:extLst>
              <a:ext uri="{FF2B5EF4-FFF2-40B4-BE49-F238E27FC236}">
                <a16:creationId xmlns:a16="http://schemas.microsoft.com/office/drawing/2014/main" id="{6C53CE9D-C10B-A00C-C4A5-175DB19D386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49158" y="1600200"/>
            <a:ext cx="2036683" cy="4525963"/>
          </a:xfrm>
        </p:spPr>
      </p:pic>
    </p:spTree>
    <p:extLst>
      <p:ext uri="{BB962C8B-B14F-4D97-AF65-F5344CB8AC3E}">
        <p14:creationId xmlns:p14="http://schemas.microsoft.com/office/powerpoint/2010/main" val="336838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EAC8CD-A81F-84CA-FC80-702FE0F89B5B}"/>
              </a:ext>
            </a:extLst>
          </p:cNvPr>
          <p:cNvSpPr>
            <a:spLocks noGrp="1"/>
          </p:cNvSpPr>
          <p:nvPr>
            <p:ph type="title"/>
          </p:nvPr>
        </p:nvSpPr>
        <p:spPr/>
        <p:txBody>
          <a:bodyPr>
            <a:normAutofit fontScale="90000"/>
          </a:bodyPr>
          <a:lstStyle/>
          <a:p>
            <a:r>
              <a:rPr lang="pl-PL" dirty="0"/>
              <a:t>„Wielkanocne eksperymenty z jajkiem” – „Zdalny eksperyment”</a:t>
            </a:r>
          </a:p>
        </p:txBody>
      </p:sp>
      <p:sp>
        <p:nvSpPr>
          <p:cNvPr id="3" name="Symbol zastępczy zawartości 2">
            <a:extLst>
              <a:ext uri="{FF2B5EF4-FFF2-40B4-BE49-F238E27FC236}">
                <a16:creationId xmlns:a16="http://schemas.microsoft.com/office/drawing/2014/main" id="{44DB3C7C-5C17-B61A-3912-89CAFAC80CE2}"/>
              </a:ext>
            </a:extLst>
          </p:cNvPr>
          <p:cNvSpPr>
            <a:spLocks noGrp="1"/>
          </p:cNvSpPr>
          <p:nvPr>
            <p:ph idx="1"/>
          </p:nvPr>
        </p:nvSpPr>
        <p:spPr/>
        <p:txBody>
          <a:bodyPr>
            <a:normAutofit fontScale="92500"/>
          </a:bodyPr>
          <a:lstStyle/>
          <a:p>
            <a:pPr marL="0" indent="0">
              <a:buNone/>
            </a:pPr>
            <a:r>
              <a:rPr lang="pl-PL" dirty="0"/>
              <a:t>Nasz okres świąteczny/wielkanocny rozpoczęliśmy od doświadczeń z jajkami. Dzieci sprawdzały, które jajka są ugotowane a które surowe. W sposób podany na filmie. Sprawdzaliśmy również które jajko jest świeże a które stare. Surowe jajko zostało zanurzone w occie a już następnego dnia dzieci były zaskoczone reakcją jaka zaszła pomiędzy jajkiem a octem. Każde z dzieci z zainteresowaniem oglądało „gumowe jajko” i wyodrębniało w nim żółtko.</a:t>
            </a:r>
          </a:p>
        </p:txBody>
      </p:sp>
    </p:spTree>
    <p:extLst>
      <p:ext uri="{BB962C8B-B14F-4D97-AF65-F5344CB8AC3E}">
        <p14:creationId xmlns:p14="http://schemas.microsoft.com/office/powerpoint/2010/main" val="119235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kubek, stół, napój, jedzenie&#10;&#10;Opis wygenerowany automatycznie">
            <a:extLst>
              <a:ext uri="{FF2B5EF4-FFF2-40B4-BE49-F238E27FC236}">
                <a16:creationId xmlns:a16="http://schemas.microsoft.com/office/drawing/2014/main" id="{EDF906F9-41E0-A16B-6ACF-B3F6E17D0AC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9632" y="326638"/>
            <a:ext cx="2808312" cy="6240694"/>
          </a:xfrm>
        </p:spPr>
      </p:pic>
      <p:pic>
        <p:nvPicPr>
          <p:cNvPr id="8" name="Symbol zastępczy zawartości 7" descr="Obraz zawierający kula bilardowa, osoba, w pomieszczeniu, stół&#10;&#10;Opis wygenerowany automatycznie">
            <a:extLst>
              <a:ext uri="{FF2B5EF4-FFF2-40B4-BE49-F238E27FC236}">
                <a16:creationId xmlns:a16="http://schemas.microsoft.com/office/drawing/2014/main" id="{02488B20-FECC-82B3-EE98-E89AF734201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056" y="326640"/>
            <a:ext cx="2808312" cy="6240694"/>
          </a:xfrm>
        </p:spPr>
      </p:pic>
    </p:spTree>
    <p:extLst>
      <p:ext uri="{BB962C8B-B14F-4D97-AF65-F5344CB8AC3E}">
        <p14:creationId xmlns:p14="http://schemas.microsoft.com/office/powerpoint/2010/main" val="99951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FBCCCF28-FC40-E82E-27F7-6B28AA4E6EA9}"/>
              </a:ext>
            </a:extLst>
          </p:cNvPr>
          <p:cNvPicPr>
            <a:picLocks noGrp="1" noChangeAspect="1"/>
          </p:cNvPicPr>
          <p:nvPr>
            <p:ph idx="1"/>
          </p:nvPr>
        </p:nvPicPr>
        <p:blipFill>
          <a:blip r:embed="rId2" cstate="print">
            <a:alphaModFix/>
            <a:extLst>
              <a:ext uri="{28A0092B-C50C-407E-A947-70E740481C1C}">
                <a14:useLocalDpi xmlns:a14="http://schemas.microsoft.com/office/drawing/2010/main" val="0"/>
              </a:ext>
            </a:extLst>
          </a:blip>
          <a:stretch>
            <a:fillRect/>
          </a:stretch>
        </p:blipFill>
        <p:spPr>
          <a:xfrm>
            <a:off x="2987824" y="342792"/>
            <a:ext cx="2814552" cy="6254560"/>
          </a:xfrm>
        </p:spPr>
      </p:pic>
    </p:spTree>
    <p:extLst>
      <p:ext uri="{BB962C8B-B14F-4D97-AF65-F5344CB8AC3E}">
        <p14:creationId xmlns:p14="http://schemas.microsoft.com/office/powerpoint/2010/main" val="9964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b="1" u="sng" dirty="0"/>
              <a:t>Podsumowanie</a:t>
            </a:r>
          </a:p>
        </p:txBody>
      </p:sp>
      <p:sp>
        <p:nvSpPr>
          <p:cNvPr id="6" name="Symbol zastępczy zawartości 5"/>
          <p:cNvSpPr>
            <a:spLocks noGrp="1"/>
          </p:cNvSpPr>
          <p:nvPr>
            <p:ph idx="1"/>
          </p:nvPr>
        </p:nvSpPr>
        <p:spPr/>
        <p:txBody>
          <a:bodyPr>
            <a:normAutofit fontScale="62500" lnSpcReduction="20000"/>
          </a:bodyPr>
          <a:lstStyle/>
          <a:p>
            <a:pPr marL="514350" indent="-514350">
              <a:buAutoNum type="arabicPeriod"/>
            </a:pPr>
            <a:r>
              <a:rPr lang="pl-PL" dirty="0"/>
              <a:t>Program ,,Ambasador eksperymentu” cieszy się dużym zainteresowaniem ze strony dzieci, które bardzo chętnie oglądają filmiki a następnie przeprowadzają doświadczenia.</a:t>
            </a:r>
          </a:p>
          <a:p>
            <a:pPr marL="514350" indent="-514350">
              <a:buAutoNum type="arabicPeriod"/>
            </a:pPr>
            <a:r>
              <a:rPr lang="pl-PL" dirty="0"/>
              <a:t>Zainteresowanie dzieci jest tak duże, że mimo niepowodzeń podczas przeprowadzania eksperymentu, dzieci nie poddają się, tylko próbują tak długo, aż osiągną taki wynik, jaki zobaczą na filmiku ,,Zdalnego eksperymentu”. </a:t>
            </a:r>
          </a:p>
          <a:p>
            <a:pPr marL="514350" indent="-514350">
              <a:buAutoNum type="arabicPeriod"/>
            </a:pPr>
            <a:r>
              <a:rPr lang="pl-PL" dirty="0"/>
              <a:t>Cieszę się też, że mimo tak dużej absencji dzieci w grupie, udało nam się chociaż raz odwiedzić Park Naukowo – Technologiczny i skorzystać z waszych zajęć dla przedszkolaków.</a:t>
            </a:r>
          </a:p>
          <a:p>
            <a:pPr marL="514350" indent="-514350">
              <a:buAutoNum type="arabicPeriod"/>
            </a:pPr>
            <a:r>
              <a:rPr lang="pl-PL" dirty="0"/>
              <a:t>Różnorodność tematyki ,,Zdalnego experymentu” jest tak duża, że umożliwia wybranie filmu zgodnie z wiekiem i zainteresowaniem dzieci.</a:t>
            </a:r>
          </a:p>
          <a:p>
            <a:pPr marL="514350" indent="-514350">
              <a:buAutoNum type="arabicPeriod"/>
            </a:pPr>
            <a:r>
              <a:rPr lang="pl-PL" dirty="0"/>
              <a:t>Bardzo cieszę się, że wzięłam udział w tym programie i na pewno będę dalej kontynuować poznawanie świata przez eksperymentowanie.</a:t>
            </a:r>
          </a:p>
          <a:p>
            <a:pPr marL="0" indent="0">
              <a:buNone/>
            </a:pPr>
            <a:r>
              <a:rPr lang="pl-PL" dirty="0"/>
              <a:t>                                                                                                               Wioleta Lipka.</a:t>
            </a:r>
          </a:p>
          <a:p>
            <a:pPr marL="514350" indent="-514350">
              <a:buAutoNum type="arabicPeriod"/>
            </a:pPr>
            <a:endParaRPr lang="pl-PL" dirty="0"/>
          </a:p>
          <a:p>
            <a:pPr marL="514350" indent="-514350">
              <a:buAutoNum type="arabicPeriod"/>
            </a:pPr>
            <a:endParaRPr lang="pl-PL" dirty="0"/>
          </a:p>
        </p:txBody>
      </p:sp>
    </p:spTree>
    <p:extLst>
      <p:ext uri="{BB962C8B-B14F-4D97-AF65-F5344CB8AC3E}">
        <p14:creationId xmlns:p14="http://schemas.microsoft.com/office/powerpoint/2010/main" val="42589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FF0000"/>
                </a:solidFill>
              </a:rPr>
              <a:t>Nasze działania.</a:t>
            </a:r>
          </a:p>
        </p:txBody>
      </p:sp>
      <p:sp>
        <p:nvSpPr>
          <p:cNvPr id="3" name="Symbol zastępczy zawartości 2"/>
          <p:cNvSpPr>
            <a:spLocks noGrp="1"/>
          </p:cNvSpPr>
          <p:nvPr>
            <p:ph idx="1"/>
          </p:nvPr>
        </p:nvSpPr>
        <p:spPr/>
        <p:txBody>
          <a:bodyPr>
            <a:normAutofit/>
          </a:bodyPr>
          <a:lstStyle/>
          <a:p>
            <a:pPr marL="0" indent="0">
              <a:buNone/>
            </a:pPr>
            <a:r>
              <a:rPr lang="pl-PL" b="1" u="sng" dirty="0"/>
              <a:t>9 marca 2023 </a:t>
            </a:r>
            <a:r>
              <a:rPr lang="pl-PL" dirty="0"/>
              <a:t>byliśmy w Parku Naukowo -  Technologicznym „Experyment” w Gdyni.</a:t>
            </a:r>
          </a:p>
          <a:p>
            <a:pPr marL="0" indent="0">
              <a:buNone/>
            </a:pPr>
            <a:r>
              <a:rPr lang="pl-PL" dirty="0"/>
              <a:t>Dzieci wzięły udział w lekcji pt. „Zaprogramowani na experyment” a następnie samodzielnie zwiedziliśmy wystawę.</a:t>
            </a:r>
          </a:p>
          <a:p>
            <a:pPr marL="0" indent="0">
              <a:buNone/>
            </a:pPr>
            <a:r>
              <a:rPr lang="pl-PL" dirty="0"/>
              <a:t>Zdjęcia te zostały umieszczone w poście na </a:t>
            </a:r>
            <a:r>
              <a:rPr lang="pl-PL" dirty="0" err="1"/>
              <a:t>facebooku</a:t>
            </a:r>
            <a:r>
              <a:rPr lang="pl-PL" dirty="0"/>
              <a:t> przedszkola w dniu 10 marca.</a:t>
            </a:r>
          </a:p>
          <a:p>
            <a:pPr marL="0" indent="0">
              <a:buNone/>
            </a:pPr>
            <a:endParaRPr lang="pl-PL" dirty="0"/>
          </a:p>
        </p:txBody>
      </p:sp>
    </p:spTree>
    <p:extLst>
      <p:ext uri="{BB962C8B-B14F-4D97-AF65-F5344CB8AC3E}">
        <p14:creationId xmlns:p14="http://schemas.microsoft.com/office/powerpoint/2010/main" val="39444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556792"/>
            <a:ext cx="6034617" cy="4525963"/>
          </a:xfrm>
        </p:spPr>
      </p:pic>
    </p:spTree>
    <p:extLst>
      <p:ext uri="{BB962C8B-B14F-4D97-AF65-F5344CB8AC3E}">
        <p14:creationId xmlns:p14="http://schemas.microsoft.com/office/powerpoint/2010/main" val="224973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2672" y="764704"/>
            <a:ext cx="4021094" cy="5361459"/>
          </a:xfrm>
        </p:spPr>
      </p:pic>
      <p:pic>
        <p:nvPicPr>
          <p:cNvPr id="7" name="Symbol zastępczy zawartości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785748"/>
            <a:ext cx="4005312" cy="5340416"/>
          </a:xfrm>
        </p:spPr>
      </p:pic>
    </p:spTree>
    <p:extLst>
      <p:ext uri="{BB962C8B-B14F-4D97-AF65-F5344CB8AC3E}">
        <p14:creationId xmlns:p14="http://schemas.microsoft.com/office/powerpoint/2010/main" val="428916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pPr marL="0" indent="0">
              <a:buNone/>
            </a:pPr>
            <a:r>
              <a:rPr lang="pl-PL" b="1" u="sng" dirty="0"/>
              <a:t>12 września 2023 </a:t>
            </a:r>
            <a:r>
              <a:rPr lang="pl-PL" dirty="0"/>
              <a:t>na zebraniu z rodzicami poinformowałam rodziców o kontynuacji programu „Ambasador Experymentu” i rozpoczęłam pracę z dziećmi korzystając z pomocy filmów  – „Zdalny Experyment” . </a:t>
            </a:r>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26842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solidFill>
                  <a:srgbClr val="FF0000"/>
                </a:solidFill>
              </a:rPr>
              <a:t>,,Barwne Experymenty” – „Zdalny Experyment”</a:t>
            </a:r>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Po obejrzeniu filmu, w dniu </a:t>
            </a:r>
            <a:r>
              <a:rPr lang="pl-PL" b="1" u="sng" dirty="0"/>
              <a:t>17 października 2022 r </a:t>
            </a:r>
            <a:r>
              <a:rPr lang="pl-PL" dirty="0"/>
              <a:t>przeprowadziliśmy doświadczenie, aby zrobić tęczę w probówce.</a:t>
            </a:r>
          </a:p>
          <a:p>
            <a:pPr marL="0" indent="0">
              <a:buNone/>
            </a:pPr>
            <a:r>
              <a:rPr lang="pl-PL" dirty="0"/>
              <a:t>Dzieci były bardzo zaangażowane. Wspólnie wykonywana tęcza, razem z nauczycielem,  udała się. Następnie dzieci wykonywały tęczę samodzielnie, korzystając z probówek i tutaj już pojawiły się problemy. Dzieci miały problem z wlewaniem jednego płynu na drugi, ponieważ płyny te mieszały się im. Umiejętność ta wymaga ćwiczenia, także na pewno powtórzymy ten eksperyment w późniejszym czasie.</a:t>
            </a:r>
          </a:p>
        </p:txBody>
      </p:sp>
    </p:spTree>
    <p:extLst>
      <p:ext uri="{BB962C8B-B14F-4D97-AF65-F5344CB8AC3E}">
        <p14:creationId xmlns:p14="http://schemas.microsoft.com/office/powerpoint/2010/main" val="248619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2000" y="230350"/>
            <a:ext cx="3600000" cy="6397299"/>
          </a:xfrm>
        </p:spPr>
      </p:pic>
    </p:spTree>
    <p:extLst>
      <p:ext uri="{BB962C8B-B14F-4D97-AF65-F5344CB8AC3E}">
        <p14:creationId xmlns:p14="http://schemas.microsoft.com/office/powerpoint/2010/main" val="38396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678978"/>
            <a:ext cx="2451233" cy="5447185"/>
          </a:xfrm>
        </p:spPr>
      </p:pic>
      <p:pic>
        <p:nvPicPr>
          <p:cNvPr id="5" name="Symbol zastępczy zawartości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8064" y="486658"/>
            <a:ext cx="2537777" cy="5639505"/>
          </a:xfrm>
        </p:spPr>
      </p:pic>
    </p:spTree>
    <p:extLst>
      <p:ext uri="{BB962C8B-B14F-4D97-AF65-F5344CB8AC3E}">
        <p14:creationId xmlns:p14="http://schemas.microsoft.com/office/powerpoint/2010/main" val="313899121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669</Words>
  <Application>Microsoft Office PowerPoint</Application>
  <PresentationFormat>Pokaz na ekranie (4:3)</PresentationFormat>
  <Paragraphs>40</Paragraphs>
  <Slides>24</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24</vt:i4>
      </vt:variant>
    </vt:vector>
  </HeadingPairs>
  <TitlesOfParts>
    <vt:vector size="27" baseType="lpstr">
      <vt:lpstr>Arial</vt:lpstr>
      <vt:lpstr>Calibri</vt:lpstr>
      <vt:lpstr>Motyw pakietu Office</vt:lpstr>
      <vt:lpstr>,,Ambasador Experymentu” </vt:lpstr>
      <vt:lpstr>Karta ambasadora</vt:lpstr>
      <vt:lpstr>Nasze działania.</vt:lpstr>
      <vt:lpstr>Prezentacja programu PowerPoint</vt:lpstr>
      <vt:lpstr>Prezentacja programu PowerPoint</vt:lpstr>
      <vt:lpstr>Prezentacja programu PowerPoint</vt:lpstr>
      <vt:lpstr>,,Barwne Experymenty” – „Zdalny Experyment”</vt:lpstr>
      <vt:lpstr>Prezentacja programu PowerPoint</vt:lpstr>
      <vt:lpstr>Prezentacja programu PowerPoint</vt:lpstr>
      <vt:lpstr>Prezentacja programu PowerPoint</vt:lpstr>
      <vt:lpstr>„Experymentujemy z balonami” – ,,Zdalny experyment”</vt:lpstr>
      <vt:lpstr>Prezentacja programu PowerPoint</vt:lpstr>
      <vt:lpstr>Prezentacja programu PowerPoint</vt:lpstr>
      <vt:lpstr>„Zimowe ozdoby” – „Zdalny eksperyment” </vt:lpstr>
      <vt:lpstr>Produkty do produkcji śniegu: pianka do golenia, soda , mąka ziemniaczana. </vt:lpstr>
      <vt:lpstr>Prezentacja programu PowerPoint</vt:lpstr>
      <vt:lpstr>„Domowe laboratorium” – ,,Zdalny experyment”.</vt:lpstr>
      <vt:lpstr>Prezentacja programu PowerPoint</vt:lpstr>
      <vt:lpstr>Prezentacja programu PowerPoint</vt:lpstr>
      <vt:lpstr>Lampa olejowa</vt:lpstr>
      <vt:lpstr>„Wielkanocne eksperymenty z jajkiem” – „Zdalny eksperyment”</vt:lpstr>
      <vt:lpstr>Prezentacja programu PowerPoint</vt:lpstr>
      <vt:lpstr>Prezentacja programu PowerPoint</vt:lpstr>
      <vt:lpstr>Podsumowanie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Ambasador experymentu</dc:title>
  <dc:creator>Wioleta</dc:creator>
  <cp:lastModifiedBy>Anna Kowalska</cp:lastModifiedBy>
  <cp:revision>24</cp:revision>
  <cp:lastPrinted>2023-06-27T08:23:24Z</cp:lastPrinted>
  <dcterms:created xsi:type="dcterms:W3CDTF">2021-05-05T16:06:56Z</dcterms:created>
  <dcterms:modified xsi:type="dcterms:W3CDTF">2023-06-27T08:23:53Z</dcterms:modified>
</cp:coreProperties>
</file>